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289" r:id="rId22"/>
    <p:sldId id="260" r:id="rId23"/>
    <p:sldId id="271" r:id="rId24"/>
    <p:sldId id="302" r:id="rId25"/>
    <p:sldId id="274" r:id="rId26"/>
    <p:sldId id="304" r:id="rId27"/>
    <p:sldId id="281" r:id="rId28"/>
    <p:sldId id="276" r:id="rId29"/>
    <p:sldId id="278" r:id="rId30"/>
    <p:sldId id="280" r:id="rId31"/>
    <p:sldId id="306" r:id="rId32"/>
    <p:sldId id="305" r:id="rId33"/>
    <p:sldId id="286" r:id="rId34"/>
    <p:sldId id="287" r:id="rId35"/>
    <p:sldId id="303" r:id="rId36"/>
    <p:sldId id="298" r:id="rId37"/>
    <p:sldId id="290" r:id="rId38"/>
    <p:sldId id="30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95342" autoAdjust="0"/>
  </p:normalViewPr>
  <p:slideViewPr>
    <p:cSldViewPr snapToGrid="0">
      <p:cViewPr varScale="1">
        <p:scale>
          <a:sx n="113" d="100"/>
          <a:sy n="113" d="100"/>
        </p:scale>
        <p:origin x="1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33</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2024/9/29</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2024/9/29</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2024/9/29</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2024/9/29</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2024/9/29</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2024/9/29</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2024/9/29</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2024/9/29</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2024/9/29</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2024/9/29</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2024/9/29</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2024/9/29</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2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12.jp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image" Target="../media/image19.jp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slide" Target="slide37.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slide" Target="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slide" Target="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37.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38.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7.sv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5.jpg"/><Relationship Id="rId4" Type="http://schemas.openxmlformats.org/officeDocument/2006/relationships/image" Target="../media/image17.svg"/></Relationships>
</file>

<file path=ppt/slides/_rels/slide3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13932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a:t>
            </a:r>
            <a:r>
              <a:rPr lang="en-US" altLang="zh-CN" dirty="0" err="1">
                <a:latin typeface="Times New Roman" panose="02020603050405020304" pitchFamily="18" charset="0"/>
                <a:cs typeface="Times New Roman" panose="02020603050405020304" pitchFamily="18" charset="0"/>
              </a:rPr>
              <a:t>uK</a:t>
            </a:r>
            <a:r>
              <a:rPr lang="en-US" altLang="zh-CN" dirty="0">
                <a:latin typeface="Times New Roman" panose="02020603050405020304" pitchFamily="18" charset="0"/>
                <a:cs typeface="Times New Roman" panose="02020603050405020304" pitchFamily="18" charset="0"/>
              </a:rPr>
              <a:t>.</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3a. Two counter-propagating cooling beams (slightly tilted and vertically polarized). 3b. Two counter-propagating horizontal beams form the optical lattice; fine-tune the lattice position.</a:t>
            </a:r>
          </a:p>
          <a:p>
            <a:pPr>
              <a:buFont typeface="+mj-lt"/>
              <a:buAutoNum type="arabicPeriod"/>
            </a:pPr>
            <a:r>
              <a:rPr lang="en-US" altLang="zh-CN" dirty="0">
                <a:latin typeface="Times New Roman" panose="02020603050405020304" pitchFamily="18" charset="0"/>
                <a:cs typeface="Times New Roman" panose="02020603050405020304" pitchFamily="18" charset="0"/>
              </a:rPr>
              <a:t>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1" y="138005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1" y="217713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1" y="159757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2" y="235344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5"/>
          <a:stretch>
            <a:fillRect/>
          </a:stretch>
        </p:blipFill>
        <p:spPr>
          <a:xfrm>
            <a:off x="4096698" y="1434542"/>
            <a:ext cx="7546741" cy="4316277"/>
          </a:xfrm>
        </p:spPr>
      </p:pic>
      <p:sp>
        <p:nvSpPr>
          <p:cNvPr id="11" name="动作按钮: 空白 10">
            <a:hlinkClick r:id="rId6"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1" y="368150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539896" y="1564047"/>
            <a:ext cx="9466167"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p:txBody>
      </p:sp>
      <p:sp>
        <p:nvSpPr>
          <p:cNvPr id="12" name="文本框 11">
            <a:extLst>
              <a:ext uri="{FF2B5EF4-FFF2-40B4-BE49-F238E27FC236}">
                <a16:creationId xmlns:a16="http://schemas.microsoft.com/office/drawing/2014/main" id="{7CB614DD-279D-4B38-BD7F-EC1E188CF1DD}"/>
              </a:ext>
            </a:extLst>
          </p:cNvPr>
          <p:cNvSpPr txBox="1"/>
          <p:nvPr/>
        </p:nvSpPr>
        <p:spPr>
          <a:xfrm>
            <a:off x="1980224" y="2691581"/>
            <a:ext cx="8585512" cy="2031325"/>
          </a:xfrm>
          <a:prstGeom prst="rect">
            <a:avLst/>
          </a:prstGeom>
          <a:noFill/>
        </p:spPr>
        <p:txBody>
          <a:bodyPr wrap="square">
            <a:spAutoFit/>
          </a:bodyPr>
          <a:lstStyle/>
          <a:p>
            <a:r>
              <a:rPr lang="en-US" altLang="zh-CN" b="1" dirty="0"/>
              <a:t>Master Equation</a:t>
            </a:r>
            <a:r>
              <a:rPr lang="en-US" altLang="zh-CN" dirty="0"/>
              <a:t>: Describes the full dynamics of the system including dissipation.</a:t>
            </a:r>
          </a:p>
          <a:p>
            <a:r>
              <a:rPr lang="en-US" altLang="zh-CN" b="1" dirty="0"/>
              <a:t>Stochastic Schrödinger Equation</a:t>
            </a:r>
            <a:r>
              <a:rPr lang="en-US" altLang="zh-CN" dirty="0"/>
              <a:t>: Governs the system’s wavefunction evolution between jumps.</a:t>
            </a:r>
          </a:p>
          <a:p>
            <a:r>
              <a:rPr lang="en-US" altLang="zh-CN" b="1" dirty="0"/>
              <a:t>Quantum Jumps</a:t>
            </a:r>
            <a:r>
              <a:rPr lang="en-US" altLang="zh-CN" dirty="0"/>
              <a:t>: Represent stochastic events (photon emissions or measurement backaction) that cool the system.</a:t>
            </a:r>
          </a:p>
          <a:p>
            <a:r>
              <a:rPr lang="en-US" altLang="zh-CN" b="1" dirty="0"/>
              <a:t>Cooling Rate Equations</a:t>
            </a:r>
            <a:r>
              <a:rPr lang="en-US" altLang="zh-CN" dirty="0"/>
              <a:t>: Express how the system’s energy decreases over time during the cooling process.</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a:t>
            </a:r>
            <a:r>
              <a:rPr lang="en-US" altLang="zh-CN" sz="2000" b="0" i="0" dirty="0" err="1">
                <a:effectLst/>
                <a:latin typeface="Times New Roman" panose="02020603050405020304" pitchFamily="18" charset="0"/>
                <a:cs typeface="Times New Roman" panose="02020603050405020304" pitchFamily="18" charset="0"/>
              </a:rPr>
              <a:t>Shengxi</a:t>
            </a:r>
            <a:r>
              <a:rPr lang="en-US" altLang="zh-CN" sz="2000" b="0" i="0" dirty="0">
                <a:effectLst/>
                <a:latin typeface="Times New Roman" panose="02020603050405020304" pitchFamily="18" charset="0"/>
                <a:cs typeface="Times New Roman" panose="02020603050405020304" pitchFamily="18" charset="0"/>
              </a:rPr>
              <a:t>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Fig.2b shows the PL intensity mapping of the sample at 10 K. On top of the nanopillars, the PL intensities are much higher than those of the off-pillar flat regions. Ultra-sharp and bright emissions can be seen at </a:t>
            </a:r>
            <a:r>
              <a:rPr lang="en-US" altLang="zh-CN" dirty="0" err="1">
                <a:latin typeface="Times New Roman" panose="02020603050405020304" pitchFamily="18" charset="0"/>
                <a:cs typeface="Times New Roman" panose="02020603050405020304" pitchFamily="18" charset="0"/>
              </a:rPr>
              <a:t>cryogenetic</a:t>
            </a:r>
            <a:r>
              <a:rPr lang="en-US" altLang="zh-CN" dirty="0">
                <a:latin typeface="Times New Roman" panose="02020603050405020304" pitchFamily="18" charset="0"/>
                <a:cs typeface="Times New Roman" panose="02020603050405020304" pitchFamily="18" charset="0"/>
              </a:rPr>
              <a:t>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In contrast, without </a:t>
            </a:r>
            <a:r>
              <a:rPr lang="en-US" altLang="zh-CN" dirty="0" err="1">
                <a:latin typeface="Times New Roman" panose="02020603050405020304" pitchFamily="18" charset="0"/>
                <a:cs typeface="Times New Roman" panose="02020603050405020304" pitchFamily="18" charset="0"/>
              </a:rPr>
              <a:t>polariza-trion</a:t>
            </a:r>
            <a:r>
              <a:rPr lang="en-US" altLang="zh-CN" dirty="0">
                <a:latin typeface="Times New Roman" panose="02020603050405020304" pitchFamily="18" charset="0"/>
                <a:cs typeface="Times New Roman" panose="02020603050405020304" pitchFamily="18" charset="0"/>
              </a:rPr>
              <a:t> selection and under co-polarization conditions, the purity was considerably lower, with g(2)(0)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g(2)(0)(0) and higher purity.</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p:sp>
        <p:nvSpPr>
          <p:cNvPr id="13" name="文本框 12">
            <a:extLst>
              <a:ext uri="{FF2B5EF4-FFF2-40B4-BE49-F238E27FC236}">
                <a16:creationId xmlns:a16="http://schemas.microsoft.com/office/drawing/2014/main" id="{D464B260-81E5-4986-829B-14F2974CC1F6}"/>
              </a:ext>
            </a:extLst>
          </p:cNvPr>
          <p:cNvSpPr txBox="1"/>
          <p:nvPr/>
        </p:nvSpPr>
        <p:spPr>
          <a:xfrm>
            <a:off x="1022169" y="4255202"/>
            <a:ext cx="10414362" cy="1754326"/>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High purity of single photon emission in strained bilayer WSe2.</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Illustration of band structure variation resulted from strain in bilayer WSe2.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Comparisonof PL spectra of strained monolayer and bilayer WSe2.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g(2)(τ) function of the emittercentered at 1.555 eV at BL in b.</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Distribution of g(2)(0) values of sharp emissions inmonolayer (upper panel) and bilayer (bottom panel)WSe2.</a:t>
            </a:r>
          </a:p>
        </p:txBody>
      </p:sp>
      <p:sp>
        <p:nvSpPr>
          <p:cNvPr id="8" name="动作按钮: 空白 7">
            <a:hlinkClick r:id="rId5"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6541615" y="1360308"/>
            <a:ext cx="5325592" cy="4137384"/>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928767" y="2202862"/>
            <a:ext cx="4721619" cy="3079142"/>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a:blip r:embed="rId6"/>
          <a:stretch>
            <a:fillRect/>
          </a:stretch>
        </p:blipFill>
        <p:spPr>
          <a:xfrm>
            <a:off x="2011680" y="1377874"/>
            <a:ext cx="7994469" cy="4463690"/>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More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690332"/>
            <a:ext cx="9667813" cy="3693319"/>
          </a:xfrm>
          <a:prstGeom prst="rect">
            <a:avLst/>
          </a:prstGeom>
          <a:noFill/>
        </p:spPr>
        <p:txBody>
          <a:bodyPr wrap="square">
            <a:spAutoFit/>
          </a:bodyPr>
          <a:lstStyle/>
          <a:p>
            <a:pPr algn="l"/>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pPr algn="l"/>
            <a:endParaRPr lang="en-US" altLang="zh-CN" b="1" i="0" dirty="0">
              <a:solidFill>
                <a:srgbClr val="494E52"/>
              </a:solidFill>
              <a:effectLst/>
              <a:latin typeface="-apple-system"/>
            </a:endParaRP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future</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865951" y="4600837"/>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865951" y="1491771"/>
            <a:ext cx="10065554"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1:</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2:</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3:</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AI-driven data analysis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enhance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label-free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matrix factorization</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techniques to improve detection and interpretation of neural and vascular structures.</a:t>
            </a: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err="1">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95465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 what about funding</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like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Mention your name?</a:t>
            </a:r>
          </a:p>
          <a:p>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Background---Mode match/ Frequency lock</a:t>
            </a:r>
          </a:p>
        </p:txBody>
      </p:sp>
      <p:pic>
        <p:nvPicPr>
          <p:cNvPr id="6" name="内容占位符 5">
            <a:extLst>
              <a:ext uri="{FF2B5EF4-FFF2-40B4-BE49-F238E27FC236}">
                <a16:creationId xmlns:a16="http://schemas.microsoft.com/office/drawing/2014/main" id="{59C240D6-9F77-40FF-ADE4-3231865855D4}"/>
              </a:ext>
            </a:extLst>
          </p:cNvPr>
          <p:cNvPicPr>
            <a:picLocks noGrp="1" noChangeAspect="1"/>
          </p:cNvPicPr>
          <p:nvPr>
            <p:ph idx="1"/>
          </p:nvPr>
        </p:nvPicPr>
        <p:blipFill>
          <a:blip r:embed="rId5"/>
          <a:stretch>
            <a:fillRect/>
          </a:stretch>
        </p:blipFill>
        <p:spPr>
          <a:xfrm>
            <a:off x="838200" y="971391"/>
            <a:ext cx="10515600" cy="3058661"/>
          </a:xfrm>
        </p:spPr>
      </p:pic>
      <p:pic>
        <p:nvPicPr>
          <p:cNvPr id="8" name="图片 7">
            <a:extLst>
              <a:ext uri="{FF2B5EF4-FFF2-40B4-BE49-F238E27FC236}">
                <a16:creationId xmlns:a16="http://schemas.microsoft.com/office/drawing/2014/main" id="{A068BF53-61F5-42F6-8E8A-3AE105FDA88C}"/>
              </a:ext>
            </a:extLst>
          </p:cNvPr>
          <p:cNvPicPr>
            <a:picLocks noChangeAspect="1"/>
          </p:cNvPicPr>
          <p:nvPr/>
        </p:nvPicPr>
        <p:blipFill>
          <a:blip r:embed="rId6"/>
          <a:stretch>
            <a:fillRect/>
          </a:stretch>
        </p:blipFill>
        <p:spPr>
          <a:xfrm>
            <a:off x="3257154" y="4081526"/>
            <a:ext cx="5677692" cy="2686425"/>
          </a:xfrm>
          <a:prstGeom prst="rect">
            <a:avLst/>
          </a:prstGeom>
        </p:spPr>
      </p:pic>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Background---2D materials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椭圆 7">
            <a:extLst>
              <a:ext uri="{FF2B5EF4-FFF2-40B4-BE49-F238E27FC236}">
                <a16:creationId xmlns:a16="http://schemas.microsoft.com/office/drawing/2014/main" id="{D8C8ABDA-CCED-7401-8F8D-0E9E628396B5}"/>
              </a:ext>
            </a:extLst>
          </p:cNvPr>
          <p:cNvSpPr/>
          <p:nvPr/>
        </p:nvSpPr>
        <p:spPr>
          <a:xfrm>
            <a:off x="1247908" y="1445390"/>
            <a:ext cx="1918540" cy="1918540"/>
          </a:xfrm>
          <a:prstGeom prst="ellipse">
            <a:avLst/>
          </a:prstGeom>
          <a:solidFill>
            <a:schemeClr val="bg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err="1">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6778</TotalTime>
  <Words>2052</Words>
  <Application>Microsoft Office PowerPoint</Application>
  <PresentationFormat>宽屏</PresentationFormat>
  <Paragraphs>240</Paragraphs>
  <Slides>38</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cp:lastModifiedBy>
  <cp:revision>70</cp:revision>
  <dcterms:created xsi:type="dcterms:W3CDTF">2023-07-25T11:43:42Z</dcterms:created>
  <dcterms:modified xsi:type="dcterms:W3CDTF">2024-09-29T15:22:42Z</dcterms:modified>
  <cp:category/>
</cp:coreProperties>
</file>